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6" r:id="rId3"/>
    <p:sldId id="257" r:id="rId4"/>
    <p:sldId id="261" r:id="rId5"/>
    <p:sldId id="262" r:id="rId6"/>
    <p:sldId id="263" r:id="rId7"/>
    <p:sldId id="264" r:id="rId8"/>
    <p:sldId id="265" r:id="rId9"/>
    <p:sldId id="295" r:id="rId10"/>
    <p:sldId id="267" r:id="rId11"/>
    <p:sldId id="266" r:id="rId12"/>
    <p:sldId id="258" r:id="rId13"/>
    <p:sldId id="272" r:id="rId14"/>
    <p:sldId id="273" r:id="rId15"/>
    <p:sldId id="259" r:id="rId16"/>
    <p:sldId id="269" r:id="rId17"/>
    <p:sldId id="270" r:id="rId18"/>
    <p:sldId id="271" r:id="rId19"/>
    <p:sldId id="260" r:id="rId20"/>
    <p:sldId id="274" r:id="rId21"/>
    <p:sldId id="275" r:id="rId22"/>
    <p:sldId id="279" r:id="rId23"/>
    <p:sldId id="276" r:id="rId24"/>
    <p:sldId id="280" r:id="rId25"/>
    <p:sldId id="277" r:id="rId26"/>
    <p:sldId id="284" r:id="rId27"/>
    <p:sldId id="281" r:id="rId28"/>
    <p:sldId id="288" r:id="rId29"/>
    <p:sldId id="282" r:id="rId30"/>
    <p:sldId id="289" r:id="rId31"/>
    <p:sldId id="285" r:id="rId32"/>
    <p:sldId id="290" r:id="rId33"/>
    <p:sldId id="291" r:id="rId34"/>
    <p:sldId id="293" r:id="rId35"/>
    <p:sldId id="294" r:id="rId36"/>
    <p:sldId id="297" r:id="rId37"/>
    <p:sldId id="298" r:id="rId38"/>
    <p:sldId id="28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4040"/>
    <a:srgbClr val="006666"/>
    <a:srgbClr val="695353"/>
    <a:srgbClr val="FFD3D1"/>
    <a:srgbClr val="957878"/>
    <a:srgbClr val="00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60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6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492537"/>
      </p:ext>
    </p:extLst>
  </p:cSld>
  <p:clrMapOvr>
    <a:masterClrMapping/>
  </p:clrMapOvr>
  <p:transition spd="med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926435"/>
      </p:ext>
    </p:extLst>
  </p:cSld>
  <p:clrMapOvr>
    <a:masterClrMapping/>
  </p:clrMapOvr>
  <p:transition spd="med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570390"/>
      </p:ext>
    </p:extLst>
  </p:cSld>
  <p:clrMapOvr>
    <a:masterClrMapping/>
  </p:clrMapOvr>
  <p:transition spd="med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145227"/>
      </p:ext>
    </p:extLst>
  </p:cSld>
  <p:clrMapOvr>
    <a:masterClrMapping/>
  </p:clrMapOvr>
  <p:transition spd="med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208732"/>
      </p:ext>
    </p:extLst>
  </p:cSld>
  <p:clrMapOvr>
    <a:masterClrMapping/>
  </p:clrMapOvr>
  <p:transition spd="med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000569"/>
      </p:ext>
    </p:extLst>
  </p:cSld>
  <p:clrMapOvr>
    <a:masterClrMapping/>
  </p:clrMapOvr>
  <p:transition spd="med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915061"/>
      </p:ext>
    </p:extLst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266051"/>
      </p:ext>
    </p:extLst>
  </p:cSld>
  <p:clrMapOvr>
    <a:masterClrMapping/>
  </p:clrMapOvr>
  <p:transition spd="med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454664"/>
      </p:ext>
    </p:extLst>
  </p:cSld>
  <p:clrMapOvr>
    <a:masterClrMapping/>
  </p:clrMapOvr>
  <p:transition spd="med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70726"/>
      </p:ext>
    </p:extLst>
  </p:cSld>
  <p:clrMapOvr>
    <a:masterClrMapping/>
  </p:clrMapOvr>
  <p:transition spd="med"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633356"/>
      </p:ext>
    </p:extLst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24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F11578F-4FF0-46BC-8D08-476020E3B481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D65221D-A3A5-4296-99F2-468B22F8A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03.06.2025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microsoft.com/office/2007/relationships/hdphoto" Target="../media/hdphoto3.wdp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5.wdp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24000">
              <a:srgbClr val="FFD3D1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710" y="414810"/>
            <a:ext cx="2326188" cy="3518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9608" y="3429000"/>
            <a:ext cx="2098703" cy="3148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699792" y="414809"/>
            <a:ext cx="6217102" cy="3518487"/>
          </a:xfrm>
        </p:spPr>
        <p:txBody>
          <a:bodyPr anchor="t"/>
          <a:lstStyle/>
          <a:p>
            <a:r>
              <a:rPr lang="ru-RU" dirty="0" smtClean="0">
                <a:solidFill>
                  <a:srgbClr val="006666"/>
                </a:solidFill>
              </a:rPr>
              <a:t>Тема любви в рассказе «Гранатовый браслет»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3933297"/>
            <a:ext cx="5276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</a:pPr>
            <a:r>
              <a:rPr lang="ru-RU" sz="3200" kern="0" dirty="0">
                <a:solidFill>
                  <a:srgbClr val="95787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Литературная гостиная.</a:t>
            </a:r>
            <a:r>
              <a:rPr lang="en-US" sz="3200" kern="0" dirty="0">
                <a:solidFill>
                  <a:srgbClr val="95787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200" kern="0" dirty="0">
              <a:solidFill>
                <a:srgbClr val="95787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4549676"/>
            <a:ext cx="4536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Жупаненко С. В.</a:t>
            </a: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Преподаватель русского языка и литературы</a:t>
            </a: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ГБПОУ АО «</a:t>
            </a:r>
            <a:r>
              <a:rPr lang="ru-RU" b="1" i="1" dirty="0" err="1" smtClean="0">
                <a:solidFill>
                  <a:schemeClr val="accent5">
                    <a:lumMod val="10000"/>
                  </a:schemeClr>
                </a:solidFill>
              </a:rPr>
              <a:t>Мирнинский</a:t>
            </a: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 промышленно-экономический техникум»</a:t>
            </a: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г. Мирный. Архангельской область</a:t>
            </a: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algn="r"/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247956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2564904"/>
            <a:ext cx="8892480" cy="1728192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Любовь одна, но подделок под нее — тысячи. </a:t>
            </a:r>
          </a:p>
          <a:p>
            <a:pPr algn="r">
              <a:buNone/>
            </a:pPr>
            <a:r>
              <a:rPr lang="ru-RU" b="1" i="1" dirty="0" smtClean="0"/>
              <a:t>Франсуа Ларошфуко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9692449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82" y="116632"/>
            <a:ext cx="7560840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006666"/>
                </a:solidFill>
                <a:effectLst/>
              </a:rPr>
              <a:t>Вспомним некоторые детали произведения</a:t>
            </a:r>
            <a:endParaRPr lang="ru-RU" sz="3600" dirty="0">
              <a:solidFill>
                <a:srgbClr val="006666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3052936"/>
          </a:xfrm>
        </p:spPr>
        <p:txBody>
          <a:bodyPr/>
          <a:lstStyle/>
          <a:p>
            <a:pPr marL="0" indent="0">
              <a:buClr>
                <a:srgbClr val="006666"/>
              </a:buClr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effectLst/>
              </a:rPr>
              <a:t>1) </a:t>
            </a:r>
            <a:r>
              <a:rPr lang="ru-RU" u="sng" dirty="0">
                <a:solidFill>
                  <a:schemeClr val="bg1">
                    <a:lumMod val="50000"/>
                  </a:schemeClr>
                </a:solidFill>
                <a:effectLst/>
              </a:rPr>
              <a:t>Начало описываемых событий происходит на побережье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effectLst/>
              </a:rPr>
              <a:t>…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</a:rPr>
              <a:t>А. Балтийского моря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</a:rPr>
              <a:t>Б. Чёрного моря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</a:rPr>
              <a:t>В. Азовского моря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effectLst/>
              </a:rPr>
              <a:t>Г. Каспийского моря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3284984"/>
            <a:ext cx="4582780" cy="3052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rgbClr val="006666"/>
                </a:solidFill>
                <a:effectLst/>
              </a:rPr>
              <a:t>2) </a:t>
            </a:r>
            <a:r>
              <a:rPr lang="ru-RU" u="sng" dirty="0">
                <a:solidFill>
                  <a:srgbClr val="006666"/>
                </a:solidFill>
                <a:effectLst/>
              </a:rPr>
              <a:t>Главную героиню повести зовут</a:t>
            </a:r>
            <a:r>
              <a:rPr lang="ru-RU" dirty="0">
                <a:solidFill>
                  <a:srgbClr val="006666"/>
                </a:solidFill>
                <a:effectLst/>
              </a:rPr>
              <a:t>…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491064" cy="2352788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А. Анна Николаевна </a:t>
            </a:r>
            <a:r>
              <a:rPr lang="ru-RU" dirty="0" err="1">
                <a:solidFill>
                  <a:srgbClr val="695353"/>
                </a:solidFill>
                <a:effectLst/>
              </a:rPr>
              <a:t>Фриессе</a:t>
            </a:r>
            <a:endParaRPr lang="ru-RU" dirty="0">
              <a:solidFill>
                <a:srgbClr val="695353"/>
              </a:solidFill>
              <a:effectLst/>
            </a:endParaRP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Б. Вера Николаевна Шеина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В. Жени Рейтер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Г. Людмила Львовна </a:t>
            </a:r>
            <a:r>
              <a:rPr lang="ru-RU" dirty="0" err="1">
                <a:solidFill>
                  <a:srgbClr val="695353"/>
                </a:solidFill>
                <a:effectLst/>
              </a:rPr>
              <a:t>Дурасова</a:t>
            </a:r>
            <a:endParaRPr lang="ru-RU" dirty="0">
              <a:solidFill>
                <a:srgbClr val="695353"/>
              </a:solidFill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918140"/>
            <a:ext cx="4824536" cy="270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0325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6666"/>
                </a:solidFill>
                <a:effectLst/>
              </a:rPr>
              <a:t>5) </a:t>
            </a:r>
            <a:r>
              <a:rPr lang="ru-RU" u="sng" dirty="0">
                <a:solidFill>
                  <a:srgbClr val="006666"/>
                </a:solidFill>
                <a:effectLst/>
              </a:rPr>
              <a:t>Мужа княгини Веры зовут</a:t>
            </a:r>
            <a:r>
              <a:rPr lang="ru-RU" dirty="0" smtClean="0">
                <a:solidFill>
                  <a:srgbClr val="006666"/>
                </a:solidFill>
                <a:effectLst/>
              </a:rPr>
              <a:t>…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626968" cy="2980928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А. генерал Аносов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Б. Николай Николаевич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В. Густав Иванович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Г. Василий Львович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2780927"/>
            <a:ext cx="3798168" cy="3734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427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6666"/>
                </a:solidFill>
                <a:effectLst/>
              </a:rPr>
              <a:t>2) </a:t>
            </a:r>
            <a:r>
              <a:rPr lang="ru-RU" sz="2800" u="sng" dirty="0">
                <a:solidFill>
                  <a:srgbClr val="006666"/>
                </a:solidFill>
                <a:effectLst/>
              </a:rPr>
              <a:t>Кого автор описывал так: «..пошла в мать, красавицу англичанку, своей высокой гибкой фигурой, нежным, но холодным и гордым лицом..»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36912"/>
            <a:ext cx="6347048" cy="2448272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А. Анна Николаевна </a:t>
            </a:r>
            <a:r>
              <a:rPr lang="ru-RU" sz="2800" dirty="0" err="1">
                <a:solidFill>
                  <a:srgbClr val="524040"/>
                </a:solidFill>
                <a:effectLst/>
              </a:rPr>
              <a:t>Фриессе</a:t>
            </a:r>
            <a:endParaRPr lang="ru-RU" sz="2800" dirty="0">
              <a:solidFill>
                <a:srgbClr val="524040"/>
              </a:solidFill>
              <a:effectLst/>
            </a:endParaRP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Б. Жени Рейтер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В. Вера Николаевна Шеина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Г. Людмила Львовна </a:t>
            </a:r>
            <a:r>
              <a:rPr lang="ru-RU" sz="2800" dirty="0" err="1">
                <a:solidFill>
                  <a:srgbClr val="524040"/>
                </a:solidFill>
                <a:effectLst/>
              </a:rPr>
              <a:t>Дурасова</a:t>
            </a:r>
            <a:endParaRPr lang="ru-RU" dirty="0">
              <a:solidFill>
                <a:srgbClr val="524040"/>
              </a:solidFill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2018049"/>
            <a:ext cx="2976724" cy="4509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2650306"/>
          </a:xfrm>
        </p:spPr>
        <p:txBody>
          <a:bodyPr anchor="t"/>
          <a:lstStyle/>
          <a:p>
            <a:pPr algn="l"/>
            <a:r>
              <a:rPr lang="ru-RU" sz="3200" u="sng" dirty="0" smtClean="0">
                <a:solidFill>
                  <a:srgbClr val="006666"/>
                </a:solidFill>
                <a:effectLst/>
              </a:rPr>
              <a:t>3)</a:t>
            </a:r>
            <a:r>
              <a:rPr lang="ru-RU" sz="3200" u="sng" dirty="0">
                <a:solidFill>
                  <a:srgbClr val="006666"/>
                </a:solidFill>
                <a:effectLst/>
              </a:rPr>
              <a:t> Определите по описанию героиню: «..унаследовала монгольскую кровь отца, татарского князя… была на полголовы ниже сестры, несколько широкая в плечах, живая и легкомысленная, насмешница.»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5987008" cy="2304256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А. Анна Николаевна </a:t>
            </a:r>
            <a:r>
              <a:rPr lang="ru-RU" sz="2800" dirty="0" err="1">
                <a:solidFill>
                  <a:srgbClr val="695353"/>
                </a:solidFill>
                <a:effectLst/>
              </a:rPr>
              <a:t>Фриессе</a:t>
            </a:r>
            <a:endParaRPr lang="ru-RU" sz="2800" dirty="0">
              <a:solidFill>
                <a:srgbClr val="695353"/>
              </a:solidFill>
              <a:effectLst/>
            </a:endParaRP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Б. Вера Николаевна Шеина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В. Жени Рейтер</a:t>
            </a:r>
          </a:p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Г. Людмила Львовна </a:t>
            </a:r>
            <a:r>
              <a:rPr lang="ru-RU" sz="2800" dirty="0" err="1" smtClean="0">
                <a:solidFill>
                  <a:srgbClr val="695353"/>
                </a:solidFill>
                <a:effectLst/>
              </a:rPr>
              <a:t>Дурасова</a:t>
            </a:r>
            <a:endParaRPr lang="ru-RU" sz="2800" dirty="0">
              <a:solidFill>
                <a:srgbClr val="695353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73" t="12619" r="15945" b="8333"/>
          <a:stretch/>
        </p:blipFill>
        <p:spPr>
          <a:xfrm>
            <a:off x="6084168" y="3356992"/>
            <a:ext cx="2964804" cy="2929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0721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pPr algn="l"/>
            <a:r>
              <a:rPr lang="ru-RU" sz="3200" dirty="0">
                <a:solidFill>
                  <a:srgbClr val="006666"/>
                </a:solidFill>
                <a:effectLst/>
              </a:rPr>
              <a:t>4</a:t>
            </a:r>
            <a:r>
              <a:rPr lang="ru-RU" sz="3200" dirty="0" smtClean="0">
                <a:solidFill>
                  <a:srgbClr val="006666"/>
                </a:solidFill>
                <a:effectLst/>
              </a:rPr>
              <a:t>)</a:t>
            </a:r>
            <a:r>
              <a:rPr lang="ru-RU" sz="3200" dirty="0">
                <a:solidFill>
                  <a:srgbClr val="006666"/>
                </a:solidFill>
                <a:effectLst/>
              </a:rPr>
              <a:t> </a:t>
            </a:r>
            <a:r>
              <a:rPr lang="ru-RU" sz="3200" u="sng" dirty="0">
                <a:solidFill>
                  <a:srgbClr val="006666"/>
                </a:solidFill>
                <a:effectLst/>
              </a:rPr>
              <a:t>Мужа Анны Николаевны зовут</a:t>
            </a:r>
            <a:r>
              <a:rPr lang="ru-RU" sz="3200" dirty="0" smtClean="0">
                <a:solidFill>
                  <a:srgbClr val="006666"/>
                </a:solidFill>
                <a:effectLst/>
              </a:rPr>
              <a:t>…</a:t>
            </a:r>
            <a:endParaRPr lang="ru-RU" sz="3200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5770984" cy="3315072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А. генерал Аносов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Б. Николай Николаевич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В. Густав Иванович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Г. Василий Львович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861048"/>
            <a:ext cx="5184576" cy="2728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036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rgbClr val="006666"/>
                </a:solidFill>
                <a:effectLst/>
              </a:rPr>
              <a:t>7) </a:t>
            </a:r>
            <a:r>
              <a:rPr lang="ru-RU" u="sng" dirty="0">
                <a:solidFill>
                  <a:srgbClr val="006666"/>
                </a:solidFill>
                <a:effectLst/>
              </a:rPr>
              <a:t>Подругу княгини Шеиной звали</a:t>
            </a:r>
            <a:r>
              <a:rPr lang="ru-RU" dirty="0" smtClean="0">
                <a:solidFill>
                  <a:srgbClr val="006666"/>
                </a:solidFill>
                <a:effectLst/>
              </a:rPr>
              <a:t>…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2908920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А. Анна Николаевна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Б. Вера Николаевна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В. Жени Рейтер</a:t>
            </a:r>
          </a:p>
          <a:p>
            <a:pPr>
              <a:buClr>
                <a:srgbClr val="006666"/>
              </a:buClr>
            </a:pPr>
            <a:r>
              <a:rPr lang="ru-RU" dirty="0">
                <a:solidFill>
                  <a:srgbClr val="695353"/>
                </a:solidFill>
                <a:effectLst/>
              </a:rPr>
              <a:t>Г. Людмила Львовна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345094"/>
            <a:ext cx="3456384" cy="483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9999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52936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b="1" dirty="0">
                <a:solidFill>
                  <a:srgbClr val="5240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– одно из самых возвышенных, благородных и прекрасных человеческих чувств. Она неповторима и вечна, как жизнь.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66"/>
                </a:solidFill>
              </a:rPr>
              <a:t>Пейзаж в произведении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495800"/>
          </a:xfrm>
        </p:spPr>
        <p:txBody>
          <a:bodyPr/>
          <a:lstStyle/>
          <a:p>
            <a:pPr>
              <a:buClr>
                <a:srgbClr val="004B9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Какую роль играет в произведении первая глава? Как поменялась погода ко дню именин княгини Веры? </a:t>
            </a:r>
            <a:endParaRPr lang="ru-RU" sz="28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rgbClr val="004B96"/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Как </a:t>
            </a:r>
            <a:r>
              <a:rPr lang="ru-RU" sz="2800" dirty="0">
                <a:solidFill>
                  <a:srgbClr val="695353"/>
                </a:solidFill>
                <a:effectLst/>
              </a:rPr>
              <a:t>меняется настроение повествования? </a:t>
            </a:r>
            <a:endParaRPr lang="ru-RU" sz="28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rgbClr val="004B96"/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Что </a:t>
            </a:r>
            <a:r>
              <a:rPr lang="ru-RU" sz="2800" dirty="0">
                <a:solidFill>
                  <a:srgbClr val="695353"/>
                </a:solidFill>
                <a:effectLst/>
              </a:rPr>
              <a:t>объединяет описания: чувств Веры и сада? </a:t>
            </a:r>
            <a:endParaRPr lang="ru-RU" sz="28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rgbClr val="004B96"/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 </a:t>
            </a:r>
            <a:r>
              <a:rPr lang="ru-RU" sz="2800" dirty="0">
                <a:solidFill>
                  <a:srgbClr val="695353"/>
                </a:solidFill>
                <a:effectLst/>
              </a:rPr>
              <a:t>Что же «счастливо-чудесное» произошло в этот день?</a:t>
            </a:r>
          </a:p>
          <a:p>
            <a:pPr>
              <a:buClr>
                <a:srgbClr val="004B96"/>
              </a:buClr>
            </a:pPr>
            <a:r>
              <a:rPr lang="ru-RU" sz="2800" dirty="0">
                <a:solidFill>
                  <a:srgbClr val="695353"/>
                </a:solidFill>
                <a:effectLst/>
              </a:rPr>
              <a:t>Группа «Пейзаж» пересказывает эпизод о смене погоды и смене настроения.  (Гл. 1,2).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6795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6408712"/>
          </a:xfrm>
        </p:spPr>
        <p:txBody>
          <a:bodyPr/>
          <a:lstStyle/>
          <a:p>
            <a:pPr marL="0">
              <a:buClr>
                <a:srgbClr val="008080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Цель занятия: развитие интереса  к произведениям русской литературы; формирование у студентов познавательных потребностей;  воспитание нравственных ценностей и эстетического вкуса.</a:t>
            </a:r>
          </a:p>
          <a:p>
            <a:pPr marL="0">
              <a:buClr>
                <a:srgbClr val="008080"/>
              </a:buClr>
            </a:pPr>
            <a:r>
              <a:rPr lang="ru-RU" dirty="0">
                <a:solidFill>
                  <a:srgbClr val="524040"/>
                </a:solidFill>
                <a:effectLst/>
              </a:rPr>
              <a:t>Задачи занятия: научиться воспринимать образную речь; развивать навыки самостоятельного анализа художественного произведения; подготовка выступлений, сообщений по различным источникам.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6666"/>
                </a:solidFill>
              </a:rPr>
              <a:t>Подарки. Истории подарков.</a:t>
            </a:r>
            <a:endParaRPr lang="ru-RU" sz="4000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008" y="1700808"/>
            <a:ext cx="8928992" cy="4495800"/>
          </a:xfrm>
        </p:spPr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Какие </a:t>
            </a:r>
            <a:r>
              <a:rPr lang="ru-RU" sz="2800" dirty="0">
                <a:solidFill>
                  <a:srgbClr val="695353"/>
                </a:solidFill>
                <a:effectLst/>
              </a:rPr>
              <a:t>подарки были сделаны Вере?   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Прочитайте </a:t>
            </a:r>
            <a:r>
              <a:rPr lang="ru-RU" sz="2800" dirty="0">
                <a:solidFill>
                  <a:srgbClr val="695353"/>
                </a:solidFill>
                <a:effectLst/>
              </a:rPr>
              <a:t>описание подарка (браслета). Сравните его с подарками кня­зя и Анны</a:t>
            </a:r>
            <a:r>
              <a:rPr lang="ru-RU" sz="2800" dirty="0" smtClean="0">
                <a:solidFill>
                  <a:srgbClr val="695353"/>
                </a:solidFill>
                <a:effectLst/>
              </a:rPr>
              <a:t>.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 Подробно </a:t>
            </a:r>
            <a:r>
              <a:rPr lang="ru-RU" sz="2800" dirty="0">
                <a:solidFill>
                  <a:srgbClr val="695353"/>
                </a:solidFill>
                <a:effectLst/>
              </a:rPr>
              <a:t>пересказать фрагменты с описанием  подарков. </a:t>
            </a:r>
            <a:endParaRPr lang="ru-RU" sz="28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695353"/>
                </a:solidFill>
                <a:effectLst/>
              </a:rPr>
              <a:t>Рассказать</a:t>
            </a:r>
            <a:r>
              <a:rPr lang="ru-RU" sz="2800" dirty="0">
                <a:solidFill>
                  <a:srgbClr val="695353"/>
                </a:solidFill>
                <a:effectLst/>
              </a:rPr>
              <a:t>, при каких обстоятельствах подарок был получен. Какое впечатление  произвёл подарок.) 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</a:rPr>
              <a:t>(Работа группы «Подарки. История подарков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»).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14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6666"/>
                </a:solidFill>
              </a:rPr>
              <a:t>Подарки. Истории подарков.</a:t>
            </a:r>
            <a:endParaRPr lang="ru-RU" sz="4000" dirty="0">
              <a:solidFill>
                <a:srgbClr val="006666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412776"/>
            <a:ext cx="2847973" cy="2727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2776"/>
            <a:ext cx="3096344" cy="2199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3786" y="4421967"/>
            <a:ext cx="2600325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7684" y="3868090"/>
            <a:ext cx="2472836" cy="277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96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6666"/>
                </a:solidFill>
                <a:effectLst/>
              </a:rPr>
              <a:t>Группа </a:t>
            </a:r>
            <a:r>
              <a:rPr lang="ru-RU" sz="4000" dirty="0">
                <a:solidFill>
                  <a:srgbClr val="006666"/>
                </a:solidFill>
                <a:effectLst/>
              </a:rPr>
              <a:t>«Вера и её </a:t>
            </a:r>
            <a:r>
              <a:rPr lang="ru-RU" sz="4000" dirty="0" smtClean="0">
                <a:solidFill>
                  <a:srgbClr val="006666"/>
                </a:solidFill>
                <a:effectLst/>
              </a:rPr>
              <a:t>родственники»</a:t>
            </a:r>
            <a:endParaRPr lang="ru-RU" sz="4000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495800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Подготовить характеристики родственников</a:t>
            </a:r>
            <a:r>
              <a:rPr lang="ru-RU" sz="2800" dirty="0" smtClean="0">
                <a:solidFill>
                  <a:srgbClr val="524040"/>
                </a:solidFill>
                <a:effectLst/>
              </a:rPr>
              <a:t>:</a:t>
            </a:r>
          </a:p>
          <a:p>
            <a:pPr>
              <a:buClr>
                <a:srgbClr val="006666"/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 </a:t>
            </a:r>
            <a:r>
              <a:rPr lang="ru-RU" sz="2800" dirty="0">
                <a:solidFill>
                  <a:srgbClr val="524040"/>
                </a:solidFill>
                <a:effectLst/>
              </a:rPr>
              <a:t>а) Внешность и характер самой кн. Веры и её сестры Анны</a:t>
            </a:r>
            <a:r>
              <a:rPr lang="ru-RU" sz="2800" dirty="0" smtClean="0">
                <a:solidFill>
                  <a:srgbClr val="524040"/>
                </a:solidFill>
                <a:effectLst/>
              </a:rPr>
              <a:t>;</a:t>
            </a:r>
          </a:p>
          <a:p>
            <a:pPr>
              <a:buClr>
                <a:srgbClr val="006666"/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 </a:t>
            </a:r>
            <a:r>
              <a:rPr lang="ru-RU" sz="2800" dirty="0">
                <a:solidFill>
                  <a:srgbClr val="524040"/>
                </a:solidFill>
                <a:effectLst/>
              </a:rPr>
              <a:t>б) Характер и образ жизни князя Василия Львовича Шеина; </a:t>
            </a:r>
            <a:endParaRPr lang="ru-RU" sz="2800" dirty="0" smtClean="0">
              <a:solidFill>
                <a:srgbClr val="524040"/>
              </a:solidFill>
              <a:effectLst/>
            </a:endParaRPr>
          </a:p>
          <a:p>
            <a:pPr>
              <a:buClr>
                <a:srgbClr val="006666"/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в</a:t>
            </a:r>
            <a:r>
              <a:rPr lang="ru-RU" sz="2800" dirty="0">
                <a:solidFill>
                  <a:srgbClr val="524040"/>
                </a:solidFill>
                <a:effectLst/>
              </a:rPr>
              <a:t>) Перечислить всех гостей вечера с указанием степени родства или  знакомства;  </a:t>
            </a:r>
            <a:endParaRPr lang="ru-RU" sz="2800" dirty="0" smtClean="0">
              <a:solidFill>
                <a:srgbClr val="524040"/>
              </a:solidFill>
              <a:effectLst/>
            </a:endParaRPr>
          </a:p>
          <a:p>
            <a:pPr>
              <a:buClr>
                <a:srgbClr val="006666"/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г</a:t>
            </a:r>
            <a:r>
              <a:rPr lang="ru-RU" sz="2800" dirty="0">
                <a:solidFill>
                  <a:srgbClr val="524040"/>
                </a:solidFill>
                <a:effectLst/>
              </a:rPr>
              <a:t>) Кому из гостей автор даёт наиболее полную характеристику? Почему?</a:t>
            </a:r>
            <a:endParaRPr lang="ru-RU" sz="2800" dirty="0">
              <a:solidFill>
                <a:srgbClr val="52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90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6666"/>
                </a:solidFill>
                <a:effectLst/>
              </a:rPr>
              <a:t>Группа </a:t>
            </a:r>
            <a:r>
              <a:rPr lang="ru-RU" sz="4000" dirty="0">
                <a:solidFill>
                  <a:srgbClr val="006666"/>
                </a:solidFill>
                <a:effectLst/>
              </a:rPr>
              <a:t>«Вера и её </a:t>
            </a:r>
            <a:r>
              <a:rPr lang="ru-RU" sz="4000" dirty="0" smtClean="0">
                <a:solidFill>
                  <a:srgbClr val="006666"/>
                </a:solidFill>
                <a:effectLst/>
              </a:rPr>
              <a:t>родственники»</a:t>
            </a:r>
            <a:endParaRPr lang="ru-RU" sz="4000" dirty="0">
              <a:solidFill>
                <a:srgbClr val="0066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73" t="12619" r="15945" b="8333"/>
          <a:stretch/>
        </p:blipFill>
        <p:spPr>
          <a:xfrm>
            <a:off x="179511" y="1340768"/>
            <a:ext cx="2545857" cy="2515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4734" y="1378042"/>
            <a:ext cx="2940886" cy="247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88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77072"/>
            <a:ext cx="2448272" cy="2536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378042"/>
            <a:ext cx="2520280" cy="247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0628" y="4077072"/>
            <a:ext cx="5399843" cy="2383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7705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6666"/>
                </a:solidFill>
                <a:effectLst/>
              </a:rPr>
              <a:t>Работа группы «Именины. Развлечения  на именинах»</a:t>
            </a:r>
            <a:endParaRPr lang="ru-RU" sz="4000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>
                <a:solidFill>
                  <a:srgbClr val="524040"/>
                </a:solidFill>
                <a:effectLst/>
              </a:rPr>
              <a:t>Чем занимались гости на вечере? </a:t>
            </a:r>
            <a:endParaRPr lang="ru-RU" sz="2800" dirty="0" smtClean="0">
              <a:solidFill>
                <a:srgbClr val="524040"/>
              </a:solidFill>
              <a:effectLst/>
            </a:endParaRP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Что </a:t>
            </a:r>
            <a:r>
              <a:rPr lang="ru-RU" sz="2800" dirty="0">
                <a:solidFill>
                  <a:srgbClr val="524040"/>
                </a:solidFill>
                <a:effectLst/>
              </a:rPr>
              <a:t>мы можем сказать о князе Василии Львовиче, муже Веры, прочитав эпизод с юмористическим альбомом</a:t>
            </a:r>
            <a:r>
              <a:rPr lang="ru-RU" sz="2800" dirty="0" smtClean="0">
                <a:solidFill>
                  <a:srgbClr val="524040"/>
                </a:solidFill>
                <a:effectLst/>
              </a:rPr>
              <a:t>?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  </a:t>
            </a:r>
            <a:r>
              <a:rPr lang="ru-RU" sz="2800" dirty="0">
                <a:solidFill>
                  <a:srgbClr val="524040"/>
                </a:solidFill>
                <a:effectLst/>
              </a:rPr>
              <a:t>Как он описывает историю любви Желткова к Вере</a:t>
            </a:r>
            <a:r>
              <a:rPr lang="ru-RU" sz="2800" dirty="0" smtClean="0">
                <a:solidFill>
                  <a:srgbClr val="524040"/>
                </a:solidFill>
                <a:effectLst/>
              </a:rPr>
              <a:t>?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 </a:t>
            </a:r>
            <a:r>
              <a:rPr lang="ru-RU" sz="2800" dirty="0">
                <a:solidFill>
                  <a:srgbClr val="524040"/>
                </a:solidFill>
                <a:effectLst/>
              </a:rPr>
              <a:t>Как относятся к любви эти два человека? А Вера? </a:t>
            </a:r>
            <a:endParaRPr lang="ru-RU" sz="2800" dirty="0" smtClean="0">
              <a:solidFill>
                <a:srgbClr val="524040"/>
              </a:solidFill>
              <a:effectLst/>
            </a:endParaRP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2800" dirty="0" smtClean="0">
                <a:solidFill>
                  <a:srgbClr val="524040"/>
                </a:solidFill>
                <a:effectLst/>
              </a:rPr>
              <a:t>Способен </a:t>
            </a:r>
            <a:r>
              <a:rPr lang="ru-RU" sz="2800" dirty="0">
                <a:solidFill>
                  <a:srgbClr val="524040"/>
                </a:solidFill>
                <a:effectLst/>
              </a:rPr>
              <a:t>ли князь Шеин глубоко и сильно любить?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018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6666"/>
                </a:solidFill>
                <a:effectLst/>
              </a:rPr>
              <a:t>Работа группы «Именины. Развлечения  на именинах»</a:t>
            </a:r>
            <a:endParaRPr lang="ru-RU" sz="4000" dirty="0">
              <a:solidFill>
                <a:srgbClr val="006666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708920"/>
            <a:ext cx="4680520" cy="2485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916832"/>
            <a:ext cx="3073086" cy="4293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6872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354162"/>
          </a:xfrm>
        </p:spPr>
        <p:txBody>
          <a:bodyPr/>
          <a:lstStyle/>
          <a:p>
            <a:r>
              <a:rPr lang="ru-RU" dirty="0" smtClean="0">
                <a:solidFill>
                  <a:srgbClr val="006666"/>
                </a:solidFill>
                <a:effectLst/>
              </a:rPr>
              <a:t>Выступление группы </a:t>
            </a:r>
            <a:r>
              <a:rPr lang="ru-RU" dirty="0">
                <a:solidFill>
                  <a:srgbClr val="006666"/>
                </a:solidFill>
                <a:effectLst/>
              </a:rPr>
              <a:t>«Генерал Аносов»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>
                <a:solidFill>
                  <a:srgbClr val="695353"/>
                </a:solidFill>
                <a:effectLst/>
              </a:rPr>
              <a:t>Расскажите  воинскую биографию генерала Аносова.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Расскажите </a:t>
            </a:r>
            <a:r>
              <a:rPr lang="ru-RU" sz="2400" dirty="0">
                <a:solidFill>
                  <a:srgbClr val="695353"/>
                </a:solidFill>
                <a:effectLst/>
              </a:rPr>
              <a:t>о семейной жизни Якова Михайловича Аносова.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Какие </a:t>
            </a:r>
            <a:r>
              <a:rPr lang="ru-RU" sz="2400" dirty="0">
                <a:solidFill>
                  <a:srgbClr val="695353"/>
                </a:solidFill>
                <a:effectLst/>
              </a:rPr>
              <a:t>истории о любви рассказал генерал Аносов?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Почему </a:t>
            </a:r>
            <a:r>
              <a:rPr lang="ru-RU" sz="2400" dirty="0">
                <a:solidFill>
                  <a:srgbClr val="695353"/>
                </a:solidFill>
                <a:effectLst/>
              </a:rPr>
              <a:t>история с телеграфистом заинтересовала генерала Аносова?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Что </a:t>
            </a:r>
            <a:r>
              <a:rPr lang="ru-RU" sz="2400" dirty="0">
                <a:solidFill>
                  <a:srgbClr val="695353"/>
                </a:solidFill>
                <a:effectLst/>
              </a:rPr>
              <a:t>говорит Аносов о любви? 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Какую </a:t>
            </a:r>
            <a:r>
              <a:rPr lang="ru-RU" sz="2400" dirty="0">
                <a:solidFill>
                  <a:srgbClr val="695353"/>
                </a:solidFill>
                <a:effectLst/>
              </a:rPr>
              <a:t>роль в рассказе отводит Куприн генералу Аносову</a:t>
            </a:r>
            <a:r>
              <a:rPr lang="ru-RU" sz="2400" dirty="0" smtClean="0">
                <a:solidFill>
                  <a:srgbClr val="695353"/>
                </a:solidFill>
                <a:effectLst/>
              </a:rPr>
              <a:t>?</a:t>
            </a: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  </a:t>
            </a:r>
            <a:r>
              <a:rPr lang="ru-RU" sz="2400" dirty="0">
                <a:solidFill>
                  <a:srgbClr val="695353"/>
                </a:solidFill>
                <a:effectLst/>
              </a:rPr>
              <a:t>Как он рассуждает о любви?  </a:t>
            </a:r>
            <a:endParaRPr lang="ru-RU" sz="24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2400" dirty="0" smtClean="0">
                <a:solidFill>
                  <a:srgbClr val="695353"/>
                </a:solidFill>
                <a:effectLst/>
              </a:rPr>
              <a:t>Что </a:t>
            </a:r>
            <a:r>
              <a:rPr lang="ru-RU" sz="2400" dirty="0">
                <a:solidFill>
                  <a:srgbClr val="695353"/>
                </a:solidFill>
                <a:effectLst/>
              </a:rPr>
              <a:t>узнал генерал Аносов о Желткове от Веры?</a:t>
            </a:r>
            <a:endParaRPr lang="ru-RU" sz="2400" dirty="0">
              <a:solidFill>
                <a:srgbClr val="69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9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354162"/>
          </a:xfrm>
        </p:spPr>
        <p:txBody>
          <a:bodyPr/>
          <a:lstStyle/>
          <a:p>
            <a:r>
              <a:rPr lang="ru-RU" dirty="0" smtClean="0">
                <a:solidFill>
                  <a:srgbClr val="006666"/>
                </a:solidFill>
                <a:effectLst/>
              </a:rPr>
              <a:t>Выступление группы </a:t>
            </a:r>
            <a:r>
              <a:rPr lang="ru-RU" dirty="0">
                <a:solidFill>
                  <a:srgbClr val="006666"/>
                </a:solidFill>
                <a:effectLst/>
              </a:rPr>
              <a:t>«Генерал Аносов»</a:t>
            </a:r>
            <a:endParaRPr lang="ru-RU" dirty="0">
              <a:solidFill>
                <a:srgbClr val="006666"/>
              </a:solidFill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56792"/>
            <a:ext cx="2952328" cy="4169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9405" y="2348880"/>
            <a:ext cx="5220072" cy="2258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9120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006666"/>
                </a:solidFill>
                <a:effectLst/>
              </a:rPr>
              <a:t>Работа группы «Телеграфист Желтков</a:t>
            </a:r>
            <a:r>
              <a:rPr lang="ru-RU" sz="3600" dirty="0" smtClean="0">
                <a:solidFill>
                  <a:srgbClr val="006666"/>
                </a:solidFill>
                <a:effectLst/>
              </a:rPr>
              <a:t>»</a:t>
            </a:r>
            <a:endParaRPr lang="ru-RU" sz="3600" dirty="0">
              <a:solidFill>
                <a:srgbClr val="006666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3000" dirty="0">
                <a:solidFill>
                  <a:srgbClr val="695353"/>
                </a:solidFill>
                <a:effectLst/>
              </a:rPr>
              <a:t>Что мы узнали о браслете из письма Желткова? </a:t>
            </a:r>
            <a:endParaRPr lang="ru-RU" sz="30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3000" dirty="0" smtClean="0">
                <a:solidFill>
                  <a:srgbClr val="695353"/>
                </a:solidFill>
                <a:effectLst/>
              </a:rPr>
              <a:t>Почему </a:t>
            </a:r>
            <a:r>
              <a:rPr lang="ru-RU" sz="3000" dirty="0">
                <a:solidFill>
                  <a:srgbClr val="695353"/>
                </a:solidFill>
                <a:effectLst/>
              </a:rPr>
              <a:t>Желтков подарил Вере именно браслет</a:t>
            </a:r>
            <a:r>
              <a:rPr lang="ru-RU" sz="3000" dirty="0" smtClean="0">
                <a:solidFill>
                  <a:srgbClr val="695353"/>
                </a:solidFill>
                <a:effectLst/>
              </a:rPr>
              <a:t>, единственную </a:t>
            </a:r>
            <a:r>
              <a:rPr lang="ru-RU" sz="3000" dirty="0">
                <a:solidFill>
                  <a:srgbClr val="695353"/>
                </a:solidFill>
                <a:effectLst/>
              </a:rPr>
              <a:t>семейную ценность.  </a:t>
            </a:r>
            <a:endParaRPr lang="ru-RU" sz="3000" dirty="0" smtClean="0">
              <a:solidFill>
                <a:srgbClr val="695353"/>
              </a:solidFill>
              <a:effectLst/>
            </a:endParaRP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3000" dirty="0" smtClean="0">
                <a:solidFill>
                  <a:srgbClr val="695353"/>
                </a:solidFill>
                <a:effectLst/>
              </a:rPr>
              <a:t>Какую </a:t>
            </a:r>
            <a:r>
              <a:rPr lang="ru-RU" sz="3000" dirty="0">
                <a:solidFill>
                  <a:srgbClr val="695353"/>
                </a:solidFill>
                <a:effectLst/>
              </a:rPr>
              <a:t>характеристику Желткова мы находим в рассказе Веры и в выводах Аносова</a:t>
            </a:r>
            <a:r>
              <a:rPr lang="ru-RU" sz="3000" dirty="0" smtClean="0">
                <a:solidFill>
                  <a:srgbClr val="695353"/>
                </a:solidFill>
                <a:effectLst/>
              </a:rPr>
              <a:t>?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sz="3000" dirty="0" smtClean="0">
                <a:solidFill>
                  <a:srgbClr val="695353"/>
                </a:solidFill>
                <a:effectLst/>
              </a:rPr>
              <a:t> </a:t>
            </a:r>
            <a:r>
              <a:rPr lang="ru-RU" sz="3000" dirty="0">
                <a:solidFill>
                  <a:srgbClr val="695353"/>
                </a:solidFill>
                <a:effectLst/>
              </a:rPr>
              <a:t>Назовите полное имя Желткова. </a:t>
            </a:r>
            <a:endParaRPr lang="ru-RU" sz="3000" dirty="0">
              <a:solidFill>
                <a:srgbClr val="6953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76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006666"/>
                </a:solidFill>
                <a:effectLst/>
              </a:rPr>
              <a:t>Работа группы «Телеграфист Желтков</a:t>
            </a:r>
            <a:r>
              <a:rPr lang="ru-RU" sz="3600" dirty="0" smtClean="0">
                <a:solidFill>
                  <a:srgbClr val="006666"/>
                </a:solidFill>
                <a:effectLst/>
              </a:rPr>
              <a:t>»</a:t>
            </a:r>
            <a:endParaRPr lang="ru-RU" sz="3600" dirty="0">
              <a:solidFill>
                <a:srgbClr val="006666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2010" y="1556792"/>
            <a:ext cx="278420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340768"/>
            <a:ext cx="3124630" cy="436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533" y="4149080"/>
            <a:ext cx="4869160" cy="2488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8531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247956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83568" y="1196752"/>
            <a:ext cx="7704856" cy="4525963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r>
              <a:rPr lang="ru-RU" sz="3600" b="1" dirty="0" smtClean="0"/>
              <a:t>30.18 Три вещи непостижимы для меня, и четырех я не понимаю:</a:t>
            </a:r>
          </a:p>
          <a:p>
            <a:r>
              <a:rPr lang="ru-RU" sz="3600" b="1" dirty="0" smtClean="0"/>
              <a:t>30.19 пути орла на небе, пути змея на скале, пути корабля среди моря и пути мужчины к девице.</a:t>
            </a:r>
          </a:p>
          <a:p>
            <a:pPr algn="r">
              <a:buNone/>
            </a:pPr>
            <a:r>
              <a:rPr lang="ru-RU" b="1" i="1" dirty="0" smtClean="0"/>
              <a:t>(Притчи царя Соломона)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11691696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8775" indent="0">
              <a:buNone/>
            </a:pPr>
            <a:r>
              <a:rPr lang="ru-RU" dirty="0">
                <a:solidFill>
                  <a:srgbClr val="006666"/>
                </a:solidFill>
                <a:effectLst/>
              </a:rPr>
              <a:t>Итак, вернёмся к цитатам  о любви из разных произведений. Какая из цитат, на ваш взгляд наиболее близка по своему смыслу к истории любви, созданной А. И. Куприным в рассказе «Гранатовый браслет».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289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247956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83568" y="1196752"/>
            <a:ext cx="7704856" cy="4525963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r>
              <a:rPr lang="ru-RU" sz="3600" b="1" dirty="0" smtClean="0"/>
              <a:t>30.18 Три вещи непостижимы для меня, и четырех я не понимаю:</a:t>
            </a:r>
          </a:p>
          <a:p>
            <a:r>
              <a:rPr lang="ru-RU" sz="3600" b="1" dirty="0" smtClean="0"/>
              <a:t>30.19 пути орла на небе, пути змея на скале, пути корабля среди моря и пути мужчины к девице.</a:t>
            </a:r>
          </a:p>
          <a:p>
            <a:pPr algn="r">
              <a:buNone/>
            </a:pPr>
            <a:r>
              <a:rPr lang="ru-RU" b="1" i="1" dirty="0" smtClean="0"/>
              <a:t>(Притчи царя Соломона)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2221161979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rry-b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922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11560" y="1052736"/>
            <a:ext cx="7632848" cy="4752528"/>
          </a:xfrm>
          <a:solidFill>
            <a:schemeClr val="bg1">
              <a:alpha val="71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Ах, только удержать бы мне его</a:t>
            </a:r>
          </a:p>
          <a:p>
            <a:pPr>
              <a:buNone/>
            </a:pPr>
            <a:r>
              <a:rPr lang="ru-RU" sz="3600" b="1" dirty="0" smtClean="0"/>
              <a:t>Того, кто от меня решил уйти!..</a:t>
            </a:r>
          </a:p>
          <a:p>
            <a:pPr>
              <a:buNone/>
            </a:pPr>
            <a:r>
              <a:rPr lang="ru-RU" sz="3600" b="1" dirty="0" smtClean="0"/>
              <a:t>О вишни лепестки,</a:t>
            </a:r>
          </a:p>
          <a:p>
            <a:pPr>
              <a:buNone/>
            </a:pPr>
            <a:r>
              <a:rPr lang="ru-RU" sz="3600" b="1" dirty="0" smtClean="0"/>
              <a:t>Рассыпьтесь по земле,</a:t>
            </a:r>
          </a:p>
          <a:p>
            <a:pPr>
              <a:buNone/>
            </a:pPr>
            <a:r>
              <a:rPr lang="ru-RU" sz="3600" b="1" dirty="0" smtClean="0"/>
              <a:t>Преградой будьте на его пути!</a:t>
            </a:r>
          </a:p>
          <a:p>
            <a:pPr algn="r">
              <a:buNone/>
            </a:pPr>
            <a:r>
              <a:rPr lang="ru-RU" sz="3600" b="1" i="1" dirty="0" smtClean="0"/>
              <a:t>Ки </a:t>
            </a:r>
            <a:r>
              <a:rPr lang="ru-RU" sz="3600" b="1" i="1" dirty="0" err="1" smtClean="0"/>
              <a:t>Томонори</a:t>
            </a:r>
            <a:endParaRPr lang="ru-RU" sz="3600" b="1" i="1" dirty="0" smtClean="0"/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25787342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rry-b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922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1520" y="0"/>
            <a:ext cx="8784976" cy="5229200"/>
          </a:xfrm>
          <a:solidFill>
            <a:schemeClr val="bg1">
              <a:alpha val="71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— </a:t>
            </a:r>
            <a:r>
              <a:rPr lang="ru-RU" sz="4000" b="1" dirty="0"/>
              <a:t>Я хочу сказать, что любовь — это лотерея, в которой выигравшему достаётся смерть! Поверьте мне, любезный д'Артаньян, вам очень повезло, что вы проиграли! Проигрывайте всегда — таков мой совет</a:t>
            </a:r>
            <a:r>
              <a:rPr lang="ru-RU" sz="4000" b="1" dirty="0" smtClean="0"/>
              <a:t>.</a:t>
            </a:r>
          </a:p>
          <a:p>
            <a:pPr marL="0" indent="0" algn="r">
              <a:buNone/>
            </a:pPr>
            <a:r>
              <a:rPr lang="ru-RU" sz="3600" b="1" i="1" dirty="0" smtClean="0"/>
              <a:t>Александр Дюма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xmlns="" val="70205471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484784"/>
            <a:ext cx="8964488" cy="3456384"/>
          </a:xfrm>
          <a:solidFill>
            <a:schemeClr val="bg1">
              <a:alpha val="67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4000" b="1" dirty="0" smtClean="0"/>
              <a:t>Я знаю муки безнадежной любви, друг мой, я испытала их все одну за другой, и ничто на земле не сравнится с горечью отвергнутого чувства.</a:t>
            </a:r>
            <a:endParaRPr lang="ru-RU" sz="4000" dirty="0" smtClean="0"/>
          </a:p>
          <a:p>
            <a:pPr algn="r">
              <a:buNone/>
            </a:pPr>
            <a:r>
              <a:rPr lang="ru-RU" sz="3600" b="1" i="1" dirty="0"/>
              <a:t>Александр </a:t>
            </a:r>
            <a:r>
              <a:rPr lang="ru-RU" sz="3600" b="1" i="1" dirty="0" smtClean="0"/>
              <a:t>Дюма  «Робин  Гуд»</a:t>
            </a:r>
            <a:endParaRPr lang="ru-RU" sz="3600" b="1" i="1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862823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260648"/>
            <a:ext cx="8748464" cy="6192688"/>
          </a:xfrm>
          <a:solidFill>
            <a:schemeClr val="bg1">
              <a:alpha val="67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И</a:t>
            </a:r>
            <a:r>
              <a:rPr lang="ru-RU" b="1" dirty="0"/>
              <a:t>, вообразите, - внезапно заговорила она: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/>
              <a:t>Нравятся ли вам мои цветы?</a:t>
            </a:r>
          </a:p>
          <a:p>
            <a:pPr marL="0" indent="0">
              <a:buNone/>
            </a:pPr>
            <a:r>
              <a:rPr lang="ru-RU" b="1" dirty="0" smtClean="0"/>
              <a:t>Я </a:t>
            </a:r>
            <a:r>
              <a:rPr lang="ru-RU" b="1" dirty="0"/>
              <a:t>отчётливо помню, как прозвучал её голос, низкий довольно-таки, но со срывами, и, как это ни глупо, показалось, что эхо ударило в переулке и отразилось от жёлтой грязной стены. Я быстро перешёл на её сторону и, подходя к ней, ответил:</a:t>
            </a:r>
          </a:p>
          <a:p>
            <a:pPr marL="0" indent="0">
              <a:buNone/>
            </a:pPr>
            <a:r>
              <a:rPr lang="ru-RU" b="1" dirty="0"/>
              <a:t>- Нет.</a:t>
            </a:r>
          </a:p>
          <a:p>
            <a:pPr marL="0" indent="0">
              <a:buNone/>
            </a:pPr>
            <a:r>
              <a:rPr lang="ru-RU" b="1" dirty="0"/>
              <a:t>Она поглядела на меня удивлённо, а я вдруг, и совершенно неожиданно, понял, что я всю жизнь любил именно эту женщину</a:t>
            </a:r>
            <a:r>
              <a:rPr lang="ru-RU" b="1" dirty="0" smtClean="0"/>
              <a:t>!</a:t>
            </a:r>
          </a:p>
          <a:p>
            <a:pPr marL="3135313" indent="0" algn="r">
              <a:buNone/>
            </a:pPr>
            <a:r>
              <a:rPr lang="ru-RU" sz="2400" b="1" i="1" dirty="0"/>
              <a:t>(Мастер говорит о любви к Маргарите. </a:t>
            </a:r>
            <a:r>
              <a:rPr lang="ru-RU" sz="2400" b="1" i="1" dirty="0" err="1"/>
              <a:t>М.Булгаков</a:t>
            </a:r>
            <a:r>
              <a:rPr lang="ru-RU" sz="2400" b="1" i="1" dirty="0"/>
              <a:t> «Мастер и Маргарита»)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7583758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247956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2564904"/>
            <a:ext cx="8892480" cy="1728192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Любовь одна, но подделок под нее — тысячи. </a:t>
            </a:r>
          </a:p>
          <a:p>
            <a:pPr algn="r">
              <a:buNone/>
            </a:pPr>
            <a:r>
              <a:rPr lang="ru-RU" b="1" i="1" dirty="0" smtClean="0"/>
              <a:t>Франсуа Ларошфуко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281983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66"/>
                </a:solidFill>
              </a:rPr>
              <a:t>Творческое задание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3168352"/>
          </a:xfrm>
        </p:spPr>
        <p:txBody>
          <a:bodyPr/>
          <a:lstStyle/>
          <a:p>
            <a:pPr>
              <a:buClr>
                <a:srgbClr val="006666"/>
              </a:buCl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ffectLst/>
              </a:rPr>
              <a:t>Напишите эссе, начиная его словами: «Я думаю, что истории любви  Желткова к Вере Николаевне Шеиной наиболее  близки слова…»</a:t>
            </a:r>
          </a:p>
          <a:p>
            <a:pPr marL="0" indent="0"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51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rry-b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922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11560" y="1052736"/>
            <a:ext cx="7632848" cy="4752528"/>
          </a:xfrm>
          <a:solidFill>
            <a:schemeClr val="bg1">
              <a:alpha val="71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Ах, только удержать бы мне его</a:t>
            </a:r>
          </a:p>
          <a:p>
            <a:pPr>
              <a:buNone/>
            </a:pPr>
            <a:r>
              <a:rPr lang="ru-RU" sz="3600" b="1" dirty="0" smtClean="0"/>
              <a:t>Того, кто от меня решил уйти!..</a:t>
            </a:r>
          </a:p>
          <a:p>
            <a:pPr>
              <a:buNone/>
            </a:pPr>
            <a:r>
              <a:rPr lang="ru-RU" sz="3600" b="1" dirty="0" smtClean="0"/>
              <a:t>О вишни лепестки,</a:t>
            </a:r>
          </a:p>
          <a:p>
            <a:pPr>
              <a:buNone/>
            </a:pPr>
            <a:r>
              <a:rPr lang="ru-RU" sz="3600" b="1" dirty="0" smtClean="0"/>
              <a:t>Рассыпьтесь по земле,</a:t>
            </a:r>
          </a:p>
          <a:p>
            <a:pPr>
              <a:buNone/>
            </a:pPr>
            <a:r>
              <a:rPr lang="ru-RU" sz="3600" b="1" dirty="0" smtClean="0"/>
              <a:t>Преградой будьте на его пути!</a:t>
            </a:r>
          </a:p>
          <a:p>
            <a:pPr algn="r">
              <a:buNone/>
            </a:pPr>
            <a:r>
              <a:rPr lang="ru-RU" sz="3600" b="1" i="1" dirty="0" smtClean="0"/>
              <a:t>Ки </a:t>
            </a:r>
            <a:r>
              <a:rPr lang="ru-RU" sz="3600" b="1" i="1" dirty="0" err="1" smtClean="0"/>
              <a:t>Томонори</a:t>
            </a:r>
            <a:endParaRPr lang="ru-RU" sz="3600" b="1" i="1" dirty="0" smtClean="0"/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56976298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rry-b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922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1520" y="0"/>
            <a:ext cx="8784976" cy="5229200"/>
          </a:xfrm>
          <a:solidFill>
            <a:schemeClr val="bg1">
              <a:alpha val="71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— </a:t>
            </a:r>
            <a:r>
              <a:rPr lang="ru-RU" sz="4000" b="1" dirty="0"/>
              <a:t>Я хочу сказать, что любовь — это лотерея, в которой выигравшему достаётся смерть! Поверьте мне, любезный д'Артаньян, вам очень повезло, что вы проиграли! Проигрывайте всегда — таков мой совет</a:t>
            </a:r>
            <a:r>
              <a:rPr lang="ru-RU" sz="4000" b="1" dirty="0" smtClean="0"/>
              <a:t>.</a:t>
            </a:r>
          </a:p>
          <a:p>
            <a:pPr marL="0" indent="0" algn="r">
              <a:buNone/>
            </a:pPr>
            <a:r>
              <a:rPr lang="ru-RU" sz="3600" b="1" i="1" dirty="0" smtClean="0"/>
              <a:t>Александр Дюма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xmlns="" val="336272606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484784"/>
            <a:ext cx="8964488" cy="3456384"/>
          </a:xfrm>
          <a:solidFill>
            <a:schemeClr val="bg1">
              <a:alpha val="67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4000" b="1" dirty="0" smtClean="0"/>
              <a:t>Я знаю муки безнадежной любви, друг мой, я испытала их все одну за другой, и ничто на земле не сравнится с горечью отвергнутого чувства.</a:t>
            </a:r>
            <a:endParaRPr lang="ru-RU" sz="4000" dirty="0" smtClean="0"/>
          </a:p>
          <a:p>
            <a:pPr algn="r">
              <a:buNone/>
            </a:pPr>
            <a:r>
              <a:rPr lang="ru-RU" sz="3600" b="1" i="1" dirty="0"/>
              <a:t>Александр </a:t>
            </a:r>
            <a:r>
              <a:rPr lang="ru-RU" sz="3600" b="1" i="1" dirty="0" smtClean="0"/>
              <a:t>Дюма  «Робин  Гуд»</a:t>
            </a:r>
            <a:endParaRPr lang="ru-RU" sz="3600" b="1" i="1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830269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95536" y="836712"/>
            <a:ext cx="8424936" cy="4525963"/>
          </a:xfrm>
          <a:solidFill>
            <a:schemeClr val="bg1">
              <a:alpha val="67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Криком я кричу,</a:t>
            </a:r>
          </a:p>
          <a:p>
            <a:pPr>
              <a:buNone/>
            </a:pPr>
            <a:r>
              <a:rPr lang="ru-RU" sz="3600" b="1" dirty="0" smtClean="0"/>
              <a:t>И тяжко мне от слез,</a:t>
            </a:r>
          </a:p>
          <a:p>
            <a:pPr>
              <a:buNone/>
            </a:pPr>
            <a:r>
              <a:rPr lang="ru-RU" sz="3600" b="1" dirty="0" smtClean="0"/>
              <a:t>Но когда ты спросишь, то отвечу я,</a:t>
            </a:r>
          </a:p>
          <a:p>
            <a:pPr>
              <a:buNone/>
            </a:pPr>
            <a:r>
              <a:rPr lang="ru-RU" sz="3600" b="1" dirty="0" smtClean="0"/>
              <a:t>Что рукав атласный мой слегка намок</a:t>
            </a:r>
          </a:p>
          <a:p>
            <a:pPr>
              <a:buNone/>
            </a:pPr>
            <a:r>
              <a:rPr lang="ru-RU" sz="3600" b="1" dirty="0" smtClean="0"/>
              <a:t>От случайного весеннего дождя!..</a:t>
            </a:r>
          </a:p>
          <a:p>
            <a:pPr algn="r">
              <a:buNone/>
            </a:pPr>
            <a:r>
              <a:rPr lang="ru-RU" b="1" i="1" dirty="0" err="1" smtClean="0"/>
              <a:t>Оэ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Тисато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118409214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484784"/>
            <a:ext cx="8964488" cy="3456384"/>
          </a:xfrm>
          <a:solidFill>
            <a:schemeClr val="bg1">
              <a:alpha val="67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4000" b="1" dirty="0" smtClean="0"/>
              <a:t>Я знаю муки безнадежной любви, друг мой, я испытала их все одну за другой, и ничто на земле не сравнится с горечью отвергнутого чувства.</a:t>
            </a:r>
            <a:endParaRPr lang="ru-RU" sz="4000" dirty="0" smtClean="0"/>
          </a:p>
          <a:p>
            <a:pPr algn="r">
              <a:buNone/>
            </a:pPr>
            <a:r>
              <a:rPr lang="ru-RU" sz="3600" b="1" i="1" dirty="0"/>
              <a:t>Александр </a:t>
            </a:r>
            <a:r>
              <a:rPr lang="ru-RU" sz="3600" b="1" i="1" dirty="0" smtClean="0"/>
              <a:t>Дюма  «Робин  Гуд»</a:t>
            </a:r>
            <a:endParaRPr lang="ru-RU" sz="3600" b="1" i="1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862823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G_3337_0.tmp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5336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260648"/>
            <a:ext cx="8748464" cy="6192688"/>
          </a:xfrm>
          <a:solidFill>
            <a:schemeClr val="bg1">
              <a:alpha val="67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И</a:t>
            </a:r>
            <a:r>
              <a:rPr lang="ru-RU" b="1" dirty="0"/>
              <a:t>, вообразите, - внезапно заговорила она: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/>
              <a:t>Нравятся ли вам мои цветы?</a:t>
            </a:r>
          </a:p>
          <a:p>
            <a:pPr marL="0" indent="0">
              <a:buNone/>
            </a:pPr>
            <a:r>
              <a:rPr lang="ru-RU" b="1" dirty="0" smtClean="0"/>
              <a:t>Я </a:t>
            </a:r>
            <a:r>
              <a:rPr lang="ru-RU" b="1" dirty="0"/>
              <a:t>отчётливо помню, как прозвучал её голос, низкий довольно-таки, но со срывами, и, как это ни глупо, показалось, что эхо ударило в переулке и отразилось от жёлтой грязной стены. Я быстро перешёл на её сторону и, подходя к ней, ответил:</a:t>
            </a:r>
          </a:p>
          <a:p>
            <a:pPr marL="0" indent="0">
              <a:buNone/>
            </a:pPr>
            <a:r>
              <a:rPr lang="ru-RU" b="1" dirty="0"/>
              <a:t>- Нет.</a:t>
            </a:r>
          </a:p>
          <a:p>
            <a:pPr marL="0" indent="0">
              <a:buNone/>
            </a:pPr>
            <a:r>
              <a:rPr lang="ru-RU" b="1" dirty="0"/>
              <a:t>Она поглядела на меня удивлённо, а я вдруг, и совершенно неожиданно, понял, что я всю жизнь любил именно эту женщину</a:t>
            </a:r>
            <a:r>
              <a:rPr lang="ru-RU" b="1" dirty="0" smtClean="0"/>
              <a:t>!</a:t>
            </a:r>
          </a:p>
          <a:p>
            <a:pPr marL="3135313" indent="0" algn="r">
              <a:buNone/>
            </a:pPr>
            <a:r>
              <a:rPr lang="ru-RU" sz="2400" b="1" i="1" dirty="0"/>
              <a:t>(Мастер говорит о любви к Маргарите. </a:t>
            </a:r>
            <a:r>
              <a:rPr lang="ru-RU" sz="2400" b="1" i="1" dirty="0" err="1"/>
              <a:t>М.Булгаков</a:t>
            </a:r>
            <a:r>
              <a:rPr lang="ru-RU" sz="2400" b="1" i="1" dirty="0"/>
              <a:t> «Мастер и Маргарита»)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228734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5">
      <a:majorFont>
        <a:latin typeface="Centaur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382</TotalTime>
  <Words>1123</Words>
  <Application>Microsoft Office PowerPoint</Application>
  <PresentationFormat>Экран (4:3)</PresentationFormat>
  <Paragraphs>141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Тема1</vt:lpstr>
      <vt:lpstr>Тема Office</vt:lpstr>
      <vt:lpstr>Тема любви в рассказе «Гранатовый браслет»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Вспомним некоторые детали произведения</vt:lpstr>
      <vt:lpstr>2) Главную героиню повести зовут…</vt:lpstr>
      <vt:lpstr>5) Мужа княгини Веры зовут…</vt:lpstr>
      <vt:lpstr>2) Кого автор описывал так: «..пошла в мать, красавицу англичанку, своей высокой гибкой фигурой, нежным, но холодным и гордым лицом..»</vt:lpstr>
      <vt:lpstr>3) Определите по описанию героиню: «..унаследовала монгольскую кровь отца, татарского князя… была на полголовы ниже сестры, несколько широкая в плечах, живая и легкомысленная, насмешница.»</vt:lpstr>
      <vt:lpstr>4) Мужа Анны Николаевны зовут…</vt:lpstr>
      <vt:lpstr>7) Подругу княгини Шеиной звали…</vt:lpstr>
      <vt:lpstr>Слайд 18</vt:lpstr>
      <vt:lpstr>Пейзаж в произведении</vt:lpstr>
      <vt:lpstr>Подарки. Истории подарков.</vt:lpstr>
      <vt:lpstr>Подарки. Истории подарков.</vt:lpstr>
      <vt:lpstr>Группа «Вера и её родственники»</vt:lpstr>
      <vt:lpstr>Группа «Вера и её родственники»</vt:lpstr>
      <vt:lpstr>Работа группы «Именины. Развлечения  на именинах»</vt:lpstr>
      <vt:lpstr>Работа группы «Именины. Развлечения  на именинах»</vt:lpstr>
      <vt:lpstr>Выступление группы «Генерал Аносов»</vt:lpstr>
      <vt:lpstr>Выступление группы «Генерал Аносов»</vt:lpstr>
      <vt:lpstr>Работа группы «Телеграфист Желтков»</vt:lpstr>
      <vt:lpstr>Работа группы «Телеграфист Желтков»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Творческое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gupanenkosv</dc:creator>
  <cp:lastModifiedBy>gupanenkosv</cp:lastModifiedBy>
  <cp:revision>34</cp:revision>
  <dcterms:created xsi:type="dcterms:W3CDTF">2025-01-23T09:33:43Z</dcterms:created>
  <dcterms:modified xsi:type="dcterms:W3CDTF">2025-06-03T07:25:49Z</dcterms:modified>
</cp:coreProperties>
</file>